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4" r:id="rId3"/>
    <p:sldId id="265" r:id="rId4"/>
    <p:sldId id="257" r:id="rId5"/>
    <p:sldId id="270" r:id="rId6"/>
    <p:sldId id="273" r:id="rId7"/>
    <p:sldId id="262" r:id="rId8"/>
    <p:sldId id="272" r:id="rId9"/>
    <p:sldId id="271" r:id="rId10"/>
    <p:sldId id="266" r:id="rId11"/>
    <p:sldId id="269" r:id="rId12"/>
    <p:sldId id="268"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5"/>
    <p:restoredTop sz="94467"/>
  </p:normalViewPr>
  <p:slideViewPr>
    <p:cSldViewPr snapToGrid="0" snapToObjects="1">
      <p:cViewPr varScale="1">
        <p:scale>
          <a:sx n="77" d="100"/>
          <a:sy n="77" d="100"/>
        </p:scale>
        <p:origin x="3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D24745-794F-C949-8F22-74F0EE41A3FA}"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674D3F50-16C8-2942-9C95-19E11D720882}">
      <dgm:prSet phldrT="[Text]"/>
      <dgm:spPr/>
      <dgm:t>
        <a:bodyPr/>
        <a:lstStyle/>
        <a:p>
          <a:r>
            <a:rPr lang="en-US" dirty="0" smtClean="0"/>
            <a:t>Individual Education Plan </a:t>
          </a:r>
          <a:endParaRPr lang="en-US" dirty="0"/>
        </a:p>
      </dgm:t>
    </dgm:pt>
    <dgm:pt modelId="{6DC179A3-32BA-8145-9FA3-3E5C49D4D67B}" type="parTrans" cxnId="{98C73C7E-FDF9-F94D-8E35-4EEDB4839948}">
      <dgm:prSet/>
      <dgm:spPr/>
      <dgm:t>
        <a:bodyPr/>
        <a:lstStyle/>
        <a:p>
          <a:endParaRPr lang="en-US"/>
        </a:p>
      </dgm:t>
    </dgm:pt>
    <dgm:pt modelId="{958D4AC6-8399-0A48-9DFC-0C0097C6D1F8}" type="sibTrans" cxnId="{98C73C7E-FDF9-F94D-8E35-4EEDB4839948}">
      <dgm:prSet/>
      <dgm:spPr/>
      <dgm:t>
        <a:bodyPr/>
        <a:lstStyle/>
        <a:p>
          <a:endParaRPr lang="en-US"/>
        </a:p>
      </dgm:t>
    </dgm:pt>
    <dgm:pt modelId="{CBB8456C-27C0-7342-8A24-9A163DB85744}">
      <dgm:prSet phldrT="[Text]"/>
      <dgm:spPr/>
      <dgm:t>
        <a:bodyPr/>
        <a:lstStyle/>
        <a:p>
          <a:r>
            <a:rPr lang="en-US" dirty="0" smtClean="0"/>
            <a:t>Student Learning Plan</a:t>
          </a:r>
          <a:endParaRPr lang="en-US" dirty="0"/>
        </a:p>
      </dgm:t>
    </dgm:pt>
    <dgm:pt modelId="{AB03A880-E5FA-DE43-B2F4-2ACCE5810CB5}" type="parTrans" cxnId="{E5C60999-1DE8-004E-88FC-4F84E0335004}">
      <dgm:prSet/>
      <dgm:spPr/>
      <dgm:t>
        <a:bodyPr/>
        <a:lstStyle/>
        <a:p>
          <a:endParaRPr lang="en-US"/>
        </a:p>
      </dgm:t>
    </dgm:pt>
    <dgm:pt modelId="{24A196A1-4E27-6641-BC1B-0152867A7B8B}" type="sibTrans" cxnId="{E5C60999-1DE8-004E-88FC-4F84E0335004}">
      <dgm:prSet/>
      <dgm:spPr/>
      <dgm:t>
        <a:bodyPr/>
        <a:lstStyle/>
        <a:p>
          <a:endParaRPr lang="en-US"/>
        </a:p>
      </dgm:t>
    </dgm:pt>
    <dgm:pt modelId="{5089A2B2-EF61-094F-B0D7-A0BFD221E38F}">
      <dgm:prSet phldrT="[Text]"/>
      <dgm:spPr/>
      <dgm:t>
        <a:bodyPr/>
        <a:lstStyle/>
        <a:p>
          <a:r>
            <a:rPr lang="en-US" dirty="0" smtClean="0"/>
            <a:t>Report Cards </a:t>
          </a:r>
          <a:endParaRPr lang="en-US" dirty="0"/>
        </a:p>
      </dgm:t>
    </dgm:pt>
    <dgm:pt modelId="{7FB46463-45EE-2845-9E7E-201669E13941}" type="parTrans" cxnId="{3EDE0734-60D6-FE48-985D-1ADFC9C9BB4B}">
      <dgm:prSet/>
      <dgm:spPr/>
      <dgm:t>
        <a:bodyPr/>
        <a:lstStyle/>
        <a:p>
          <a:endParaRPr lang="en-US"/>
        </a:p>
      </dgm:t>
    </dgm:pt>
    <dgm:pt modelId="{AA875242-80B9-9A4D-921A-1F3D995C3DAD}" type="sibTrans" cxnId="{3EDE0734-60D6-FE48-985D-1ADFC9C9BB4B}">
      <dgm:prSet/>
      <dgm:spPr/>
      <dgm:t>
        <a:bodyPr/>
        <a:lstStyle/>
        <a:p>
          <a:endParaRPr lang="en-US"/>
        </a:p>
      </dgm:t>
    </dgm:pt>
    <dgm:pt modelId="{278FCAD2-215B-B248-9CF6-81F07450D3CB}">
      <dgm:prSet phldrT="[Text]"/>
      <dgm:spPr/>
      <dgm:t>
        <a:bodyPr/>
        <a:lstStyle/>
        <a:p>
          <a:r>
            <a:rPr lang="en-US" dirty="0" smtClean="0"/>
            <a:t>Meeting Minutes</a:t>
          </a:r>
          <a:endParaRPr lang="en-US" dirty="0"/>
        </a:p>
      </dgm:t>
    </dgm:pt>
    <dgm:pt modelId="{908F2D82-EAF9-574E-A73B-5F03E679613D}" type="parTrans" cxnId="{2F7DBABB-739D-984E-9024-C79D6C3B828E}">
      <dgm:prSet/>
      <dgm:spPr/>
      <dgm:t>
        <a:bodyPr/>
        <a:lstStyle/>
        <a:p>
          <a:endParaRPr lang="en-US"/>
        </a:p>
      </dgm:t>
    </dgm:pt>
    <dgm:pt modelId="{C6E30E70-4096-A74D-80D6-5CD2CDE3DF27}" type="sibTrans" cxnId="{2F7DBABB-739D-984E-9024-C79D6C3B828E}">
      <dgm:prSet/>
      <dgm:spPr/>
      <dgm:t>
        <a:bodyPr/>
        <a:lstStyle/>
        <a:p>
          <a:endParaRPr lang="en-US"/>
        </a:p>
      </dgm:t>
    </dgm:pt>
    <dgm:pt modelId="{962CA783-7F9F-F34B-AD02-FC6B4D3CFE0E}">
      <dgm:prSet phldrT="[Text]"/>
      <dgm:spPr/>
      <dgm:t>
        <a:bodyPr/>
        <a:lstStyle/>
        <a:p>
          <a:r>
            <a:rPr lang="en-US" dirty="0" smtClean="0"/>
            <a:t>Other File Notation</a:t>
          </a:r>
          <a:endParaRPr lang="en-US" dirty="0"/>
        </a:p>
      </dgm:t>
    </dgm:pt>
    <dgm:pt modelId="{7575D745-DF49-594B-B11A-44071C4EA234}" type="parTrans" cxnId="{E616E6CB-D456-DC45-9A25-3EFC21BBA041}">
      <dgm:prSet/>
      <dgm:spPr/>
      <dgm:t>
        <a:bodyPr/>
        <a:lstStyle/>
        <a:p>
          <a:endParaRPr lang="en-US"/>
        </a:p>
      </dgm:t>
    </dgm:pt>
    <dgm:pt modelId="{0A8EAA30-1F60-014D-B5C9-478A1DF8BBAF}" type="sibTrans" cxnId="{E616E6CB-D456-DC45-9A25-3EFC21BBA041}">
      <dgm:prSet/>
      <dgm:spPr/>
      <dgm:t>
        <a:bodyPr/>
        <a:lstStyle/>
        <a:p>
          <a:endParaRPr lang="en-US"/>
        </a:p>
      </dgm:t>
    </dgm:pt>
    <dgm:pt modelId="{2A6A3236-2C8D-7749-BBE8-7A3D3B33901B}" type="pres">
      <dgm:prSet presAssocID="{1ED24745-794F-C949-8F22-74F0EE41A3FA}" presName="diagram" presStyleCnt="0">
        <dgm:presLayoutVars>
          <dgm:dir/>
          <dgm:resizeHandles val="exact"/>
        </dgm:presLayoutVars>
      </dgm:prSet>
      <dgm:spPr/>
      <dgm:t>
        <a:bodyPr/>
        <a:lstStyle/>
        <a:p>
          <a:endParaRPr lang="en-US"/>
        </a:p>
      </dgm:t>
    </dgm:pt>
    <dgm:pt modelId="{9FEFCBEA-1BB3-3B4F-A9FE-15B81965E8E6}" type="pres">
      <dgm:prSet presAssocID="{674D3F50-16C8-2942-9C95-19E11D720882}" presName="node" presStyleLbl="node1" presStyleIdx="0" presStyleCnt="5" custLinFactNeighborX="35157" custLinFactNeighborY="1302">
        <dgm:presLayoutVars>
          <dgm:bulletEnabled val="1"/>
        </dgm:presLayoutVars>
      </dgm:prSet>
      <dgm:spPr/>
      <dgm:t>
        <a:bodyPr/>
        <a:lstStyle/>
        <a:p>
          <a:endParaRPr lang="en-US"/>
        </a:p>
      </dgm:t>
    </dgm:pt>
    <dgm:pt modelId="{18ECD2F6-0DC4-0C49-8E67-80A3E85D20BF}" type="pres">
      <dgm:prSet presAssocID="{958D4AC6-8399-0A48-9DFC-0C0097C6D1F8}" presName="sibTrans" presStyleCnt="0"/>
      <dgm:spPr/>
    </dgm:pt>
    <dgm:pt modelId="{C57E5A81-9BE8-9D4F-9569-C1CF8DA96D29}" type="pres">
      <dgm:prSet presAssocID="{CBB8456C-27C0-7342-8A24-9A163DB85744}" presName="node" presStyleLbl="node1" presStyleIdx="1" presStyleCnt="5" custLinFactNeighborX="34766" custLinFactNeighborY="786">
        <dgm:presLayoutVars>
          <dgm:bulletEnabled val="1"/>
        </dgm:presLayoutVars>
      </dgm:prSet>
      <dgm:spPr/>
      <dgm:t>
        <a:bodyPr/>
        <a:lstStyle/>
        <a:p>
          <a:endParaRPr lang="en-US"/>
        </a:p>
      </dgm:t>
    </dgm:pt>
    <dgm:pt modelId="{CAA5D1B2-2C78-CB4B-9D28-4442A81E9CD4}" type="pres">
      <dgm:prSet presAssocID="{24A196A1-4E27-6641-BC1B-0152867A7B8B}" presName="sibTrans" presStyleCnt="0"/>
      <dgm:spPr/>
    </dgm:pt>
    <dgm:pt modelId="{B14E398E-295E-1D4D-AC01-559E9FD029D9}" type="pres">
      <dgm:prSet presAssocID="{5089A2B2-EF61-094F-B0D7-A0BFD221E38F}" presName="node" presStyleLbl="node1" presStyleIdx="2" presStyleCnt="5" custLinFactY="11330" custLinFactNeighborX="-19023" custLinFactNeighborY="100000">
        <dgm:presLayoutVars>
          <dgm:bulletEnabled val="1"/>
        </dgm:presLayoutVars>
      </dgm:prSet>
      <dgm:spPr/>
      <dgm:t>
        <a:bodyPr/>
        <a:lstStyle/>
        <a:p>
          <a:endParaRPr lang="en-US"/>
        </a:p>
      </dgm:t>
    </dgm:pt>
    <dgm:pt modelId="{028D059E-4131-FC4F-90D5-F3CD669E0E4C}" type="pres">
      <dgm:prSet presAssocID="{AA875242-80B9-9A4D-921A-1F3D995C3DAD}" presName="sibTrans" presStyleCnt="0"/>
      <dgm:spPr/>
    </dgm:pt>
    <dgm:pt modelId="{3D2B5E3D-27F0-B747-9CCC-6A72EF4516C6}" type="pres">
      <dgm:prSet presAssocID="{278FCAD2-215B-B248-9CF6-81F07450D3CB}" presName="node" presStyleLbl="node1" presStyleIdx="3" presStyleCnt="5" custLinFactNeighborX="-69142" custLinFactNeighborY="-4557">
        <dgm:presLayoutVars>
          <dgm:bulletEnabled val="1"/>
        </dgm:presLayoutVars>
      </dgm:prSet>
      <dgm:spPr/>
      <dgm:t>
        <a:bodyPr/>
        <a:lstStyle/>
        <a:p>
          <a:endParaRPr lang="en-US"/>
        </a:p>
      </dgm:t>
    </dgm:pt>
    <dgm:pt modelId="{E1371CD4-E6FC-7F49-9BA0-40ED6D8B7BA3}" type="pres">
      <dgm:prSet presAssocID="{C6E30E70-4096-A74D-80D6-5CD2CDE3DF27}" presName="sibTrans" presStyleCnt="0"/>
      <dgm:spPr/>
    </dgm:pt>
    <dgm:pt modelId="{10A60C42-79B2-E14B-B417-1354762BF099}" type="pres">
      <dgm:prSet presAssocID="{962CA783-7F9F-F34B-AD02-FC6B4D3CFE0E}" presName="node" presStyleLbl="node1" presStyleIdx="4" presStyleCnt="5" custLinFactNeighborX="-71094" custLinFactNeighborY="-5208">
        <dgm:presLayoutVars>
          <dgm:bulletEnabled val="1"/>
        </dgm:presLayoutVars>
      </dgm:prSet>
      <dgm:spPr/>
      <dgm:t>
        <a:bodyPr/>
        <a:lstStyle/>
        <a:p>
          <a:endParaRPr lang="en-US"/>
        </a:p>
      </dgm:t>
    </dgm:pt>
  </dgm:ptLst>
  <dgm:cxnLst>
    <dgm:cxn modelId="{3EDE0734-60D6-FE48-985D-1ADFC9C9BB4B}" srcId="{1ED24745-794F-C949-8F22-74F0EE41A3FA}" destId="{5089A2B2-EF61-094F-B0D7-A0BFD221E38F}" srcOrd="2" destOrd="0" parTransId="{7FB46463-45EE-2845-9E7E-201669E13941}" sibTransId="{AA875242-80B9-9A4D-921A-1F3D995C3DAD}"/>
    <dgm:cxn modelId="{6BB8BABF-F173-3646-AD54-A2E348130215}" type="presOf" srcId="{5089A2B2-EF61-094F-B0D7-A0BFD221E38F}" destId="{B14E398E-295E-1D4D-AC01-559E9FD029D9}" srcOrd="0" destOrd="0" presId="urn:microsoft.com/office/officeart/2005/8/layout/default"/>
    <dgm:cxn modelId="{E616E6CB-D456-DC45-9A25-3EFC21BBA041}" srcId="{1ED24745-794F-C949-8F22-74F0EE41A3FA}" destId="{962CA783-7F9F-F34B-AD02-FC6B4D3CFE0E}" srcOrd="4" destOrd="0" parTransId="{7575D745-DF49-594B-B11A-44071C4EA234}" sibTransId="{0A8EAA30-1F60-014D-B5C9-478A1DF8BBAF}"/>
    <dgm:cxn modelId="{98C73C7E-FDF9-F94D-8E35-4EEDB4839948}" srcId="{1ED24745-794F-C949-8F22-74F0EE41A3FA}" destId="{674D3F50-16C8-2942-9C95-19E11D720882}" srcOrd="0" destOrd="0" parTransId="{6DC179A3-32BA-8145-9FA3-3E5C49D4D67B}" sibTransId="{958D4AC6-8399-0A48-9DFC-0C0097C6D1F8}"/>
    <dgm:cxn modelId="{D91FF2B3-2C09-0340-9EB4-755F9903710D}" type="presOf" srcId="{278FCAD2-215B-B248-9CF6-81F07450D3CB}" destId="{3D2B5E3D-27F0-B747-9CCC-6A72EF4516C6}" srcOrd="0" destOrd="0" presId="urn:microsoft.com/office/officeart/2005/8/layout/default"/>
    <dgm:cxn modelId="{F865C4E6-7418-064D-9A6D-2AC556C66CEB}" type="presOf" srcId="{CBB8456C-27C0-7342-8A24-9A163DB85744}" destId="{C57E5A81-9BE8-9D4F-9569-C1CF8DA96D29}" srcOrd="0" destOrd="0" presId="urn:microsoft.com/office/officeart/2005/8/layout/default"/>
    <dgm:cxn modelId="{8EE8FA2D-AEF9-BB4E-8819-C1754F857C1F}" type="presOf" srcId="{1ED24745-794F-C949-8F22-74F0EE41A3FA}" destId="{2A6A3236-2C8D-7749-BBE8-7A3D3B33901B}" srcOrd="0" destOrd="0" presId="urn:microsoft.com/office/officeart/2005/8/layout/default"/>
    <dgm:cxn modelId="{2F7DBABB-739D-984E-9024-C79D6C3B828E}" srcId="{1ED24745-794F-C949-8F22-74F0EE41A3FA}" destId="{278FCAD2-215B-B248-9CF6-81F07450D3CB}" srcOrd="3" destOrd="0" parTransId="{908F2D82-EAF9-574E-A73B-5F03E679613D}" sibTransId="{C6E30E70-4096-A74D-80D6-5CD2CDE3DF27}"/>
    <dgm:cxn modelId="{381A6666-FB8C-AE43-A72A-316E47890CBE}" type="presOf" srcId="{962CA783-7F9F-F34B-AD02-FC6B4D3CFE0E}" destId="{10A60C42-79B2-E14B-B417-1354762BF099}" srcOrd="0" destOrd="0" presId="urn:microsoft.com/office/officeart/2005/8/layout/default"/>
    <dgm:cxn modelId="{73F591E1-853A-714B-B9DC-4BBCD61983C3}" type="presOf" srcId="{674D3F50-16C8-2942-9C95-19E11D720882}" destId="{9FEFCBEA-1BB3-3B4F-A9FE-15B81965E8E6}" srcOrd="0" destOrd="0" presId="urn:microsoft.com/office/officeart/2005/8/layout/default"/>
    <dgm:cxn modelId="{E5C60999-1DE8-004E-88FC-4F84E0335004}" srcId="{1ED24745-794F-C949-8F22-74F0EE41A3FA}" destId="{CBB8456C-27C0-7342-8A24-9A163DB85744}" srcOrd="1" destOrd="0" parTransId="{AB03A880-E5FA-DE43-B2F4-2ACCE5810CB5}" sibTransId="{24A196A1-4E27-6641-BC1B-0152867A7B8B}"/>
    <dgm:cxn modelId="{8894DF7B-5864-384A-8602-E7AEF21510C8}" type="presParOf" srcId="{2A6A3236-2C8D-7749-BBE8-7A3D3B33901B}" destId="{9FEFCBEA-1BB3-3B4F-A9FE-15B81965E8E6}" srcOrd="0" destOrd="0" presId="urn:microsoft.com/office/officeart/2005/8/layout/default"/>
    <dgm:cxn modelId="{A53F4F5F-848A-5248-B9D3-B55AF880DAF7}" type="presParOf" srcId="{2A6A3236-2C8D-7749-BBE8-7A3D3B33901B}" destId="{18ECD2F6-0DC4-0C49-8E67-80A3E85D20BF}" srcOrd="1" destOrd="0" presId="urn:microsoft.com/office/officeart/2005/8/layout/default"/>
    <dgm:cxn modelId="{EA2CA92E-6215-DC4D-85C2-0CBA30EB7AF8}" type="presParOf" srcId="{2A6A3236-2C8D-7749-BBE8-7A3D3B33901B}" destId="{C57E5A81-9BE8-9D4F-9569-C1CF8DA96D29}" srcOrd="2" destOrd="0" presId="urn:microsoft.com/office/officeart/2005/8/layout/default"/>
    <dgm:cxn modelId="{7D00FB34-FFE5-6D46-BBE7-9AC401D7085D}" type="presParOf" srcId="{2A6A3236-2C8D-7749-BBE8-7A3D3B33901B}" destId="{CAA5D1B2-2C78-CB4B-9D28-4442A81E9CD4}" srcOrd="3" destOrd="0" presId="urn:microsoft.com/office/officeart/2005/8/layout/default"/>
    <dgm:cxn modelId="{8010F06F-682A-C540-82A4-8DB1A1FC03F0}" type="presParOf" srcId="{2A6A3236-2C8D-7749-BBE8-7A3D3B33901B}" destId="{B14E398E-295E-1D4D-AC01-559E9FD029D9}" srcOrd="4" destOrd="0" presId="urn:microsoft.com/office/officeart/2005/8/layout/default"/>
    <dgm:cxn modelId="{69B8A26F-27AF-A24C-8CDE-539C7170AD73}" type="presParOf" srcId="{2A6A3236-2C8D-7749-BBE8-7A3D3B33901B}" destId="{028D059E-4131-FC4F-90D5-F3CD669E0E4C}" srcOrd="5" destOrd="0" presId="urn:microsoft.com/office/officeart/2005/8/layout/default"/>
    <dgm:cxn modelId="{EB66C8EF-A9F9-C743-BF96-1DFBEA76CD43}" type="presParOf" srcId="{2A6A3236-2C8D-7749-BBE8-7A3D3B33901B}" destId="{3D2B5E3D-27F0-B747-9CCC-6A72EF4516C6}" srcOrd="6" destOrd="0" presId="urn:microsoft.com/office/officeart/2005/8/layout/default"/>
    <dgm:cxn modelId="{2B7AA711-4FB3-8F49-B8A4-EEE44DD59B00}" type="presParOf" srcId="{2A6A3236-2C8D-7749-BBE8-7A3D3B33901B}" destId="{E1371CD4-E6FC-7F49-9BA0-40ED6D8B7BA3}" srcOrd="7" destOrd="0" presId="urn:microsoft.com/office/officeart/2005/8/layout/default"/>
    <dgm:cxn modelId="{4CF6A71C-3C76-CA4B-94C8-4AC4B14BA055}" type="presParOf" srcId="{2A6A3236-2C8D-7749-BBE8-7A3D3B33901B}" destId="{10A60C42-79B2-E14B-B417-1354762BF09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FCBEA-1BB3-3B4F-A9FE-15B81965E8E6}">
      <dsp:nvSpPr>
        <dsp:cNvPr id="0" name=""/>
        <dsp:cNvSpPr/>
      </dsp:nvSpPr>
      <dsp:spPr>
        <a:xfrm>
          <a:off x="1577658" y="24333"/>
          <a:ext cx="2963074" cy="1777844"/>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Individual Education Plan </a:t>
          </a:r>
          <a:endParaRPr lang="en-US" sz="3500" kern="1200" dirty="0"/>
        </a:p>
      </dsp:txBody>
      <dsp:txXfrm>
        <a:off x="1577658" y="24333"/>
        <a:ext cx="2963074" cy="1777844"/>
      </dsp:txXfrm>
    </dsp:sp>
    <dsp:sp modelId="{C57E5A81-9BE8-9D4F-9569-C1CF8DA96D29}">
      <dsp:nvSpPr>
        <dsp:cNvPr id="0" name=""/>
        <dsp:cNvSpPr/>
      </dsp:nvSpPr>
      <dsp:spPr>
        <a:xfrm>
          <a:off x="4825455" y="15159"/>
          <a:ext cx="2963074" cy="1777844"/>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Student Learning Plan</a:t>
          </a:r>
          <a:endParaRPr lang="en-US" sz="3500" kern="1200" dirty="0"/>
        </a:p>
      </dsp:txBody>
      <dsp:txXfrm>
        <a:off x="4825455" y="15159"/>
        <a:ext cx="2963074" cy="1777844"/>
      </dsp:txXfrm>
    </dsp:sp>
    <dsp:sp modelId="{B14E398E-295E-1D4D-AC01-559E9FD029D9}">
      <dsp:nvSpPr>
        <dsp:cNvPr id="0" name=""/>
        <dsp:cNvSpPr/>
      </dsp:nvSpPr>
      <dsp:spPr>
        <a:xfrm>
          <a:off x="6491029" y="1980460"/>
          <a:ext cx="2963074" cy="1777844"/>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Report Cards </a:t>
          </a:r>
          <a:endParaRPr lang="en-US" sz="3500" kern="1200" dirty="0"/>
        </a:p>
      </dsp:txBody>
      <dsp:txXfrm>
        <a:off x="6491029" y="1980460"/>
        <a:ext cx="2963074" cy="1777844"/>
      </dsp:txXfrm>
    </dsp:sp>
    <dsp:sp modelId="{3D2B5E3D-27F0-B747-9CCC-6A72EF4516C6}">
      <dsp:nvSpPr>
        <dsp:cNvPr id="0" name=""/>
        <dsp:cNvSpPr/>
      </dsp:nvSpPr>
      <dsp:spPr>
        <a:xfrm>
          <a:off x="116892" y="1994321"/>
          <a:ext cx="2963074" cy="1777844"/>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Meeting Minutes</a:t>
          </a:r>
          <a:endParaRPr lang="en-US" sz="3500" kern="1200" dirty="0"/>
        </a:p>
      </dsp:txBody>
      <dsp:txXfrm>
        <a:off x="116892" y="1994321"/>
        <a:ext cx="2963074" cy="1777844"/>
      </dsp:txXfrm>
    </dsp:sp>
    <dsp:sp modelId="{10A60C42-79B2-E14B-B417-1354762BF099}">
      <dsp:nvSpPr>
        <dsp:cNvPr id="0" name=""/>
        <dsp:cNvSpPr/>
      </dsp:nvSpPr>
      <dsp:spPr>
        <a:xfrm>
          <a:off x="3318435" y="1982748"/>
          <a:ext cx="2963074" cy="1777844"/>
        </a:xfrm>
        <a:prstGeom prst="rect">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Other File Notation</a:t>
          </a:r>
          <a:endParaRPr lang="en-US" sz="3500" kern="1200" dirty="0"/>
        </a:p>
      </dsp:txBody>
      <dsp:txXfrm>
        <a:off x="3318435" y="1982748"/>
        <a:ext cx="2963074" cy="17778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3999A-2213-CC4E-B12F-C45D043EB270}" type="datetimeFigureOut">
              <a:rPr lang="en-US" smtClean="0"/>
              <a:t>1/19/18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39A1A1-9906-7645-86EA-F43BACC44F23}" type="slidenum">
              <a:rPr lang="en-US" smtClean="0"/>
              <a:t>‹#›</a:t>
            </a:fld>
            <a:endParaRPr lang="en-US" dirty="0"/>
          </a:p>
        </p:txBody>
      </p:sp>
    </p:spTree>
    <p:extLst>
      <p:ext uri="{BB962C8B-B14F-4D97-AF65-F5344CB8AC3E}">
        <p14:creationId xmlns:p14="http://schemas.microsoft.com/office/powerpoint/2010/main" val="472641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ensure students</a:t>
            </a:r>
            <a:r>
              <a:rPr lang="en-US" baseline="0" dirty="0" smtClean="0"/>
              <a:t> who are using certain supports in school (for example, speech to text, a reader) have access to the same ones on BC Provincial Exams </a:t>
            </a:r>
            <a:endParaRPr lang="en-US" dirty="0"/>
          </a:p>
        </p:txBody>
      </p:sp>
      <p:sp>
        <p:nvSpPr>
          <p:cNvPr id="4" name="Slide Number Placeholder 3"/>
          <p:cNvSpPr>
            <a:spLocks noGrp="1"/>
          </p:cNvSpPr>
          <p:nvPr>
            <p:ph type="sldNum" sz="quarter" idx="10"/>
          </p:nvPr>
        </p:nvSpPr>
        <p:spPr/>
        <p:txBody>
          <a:bodyPr/>
          <a:lstStyle/>
          <a:p>
            <a:fld id="{4C39A1A1-9906-7645-86EA-F43BACC44F23}" type="slidenum">
              <a:rPr lang="en-US" smtClean="0"/>
              <a:t>2</a:t>
            </a:fld>
            <a:endParaRPr lang="en-US" dirty="0"/>
          </a:p>
        </p:txBody>
      </p:sp>
    </p:spTree>
    <p:extLst>
      <p:ext uri="{BB962C8B-B14F-4D97-AF65-F5344CB8AC3E}">
        <p14:creationId xmlns:p14="http://schemas.microsoft.com/office/powerpoint/2010/main" val="1031979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39A1A1-9906-7645-86EA-F43BACC44F23}" type="slidenum">
              <a:rPr lang="en-US" smtClean="0"/>
              <a:t>4</a:t>
            </a:fld>
            <a:endParaRPr lang="en-US" dirty="0"/>
          </a:p>
        </p:txBody>
      </p:sp>
    </p:spTree>
    <p:extLst>
      <p:ext uri="{BB962C8B-B14F-4D97-AF65-F5344CB8AC3E}">
        <p14:creationId xmlns:p14="http://schemas.microsoft.com/office/powerpoint/2010/main" val="694005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 guidelines</a:t>
            </a:r>
            <a:r>
              <a:rPr lang="en-US" baseline="0" dirty="0" smtClean="0"/>
              <a:t> for scribe or reader in the Handbook</a:t>
            </a:r>
            <a:endParaRPr lang="en-US" dirty="0"/>
          </a:p>
        </p:txBody>
      </p:sp>
      <p:sp>
        <p:nvSpPr>
          <p:cNvPr id="4" name="Slide Number Placeholder 3"/>
          <p:cNvSpPr>
            <a:spLocks noGrp="1"/>
          </p:cNvSpPr>
          <p:nvPr>
            <p:ph type="sldNum" sz="quarter" idx="10"/>
          </p:nvPr>
        </p:nvSpPr>
        <p:spPr/>
        <p:txBody>
          <a:bodyPr/>
          <a:lstStyle/>
          <a:p>
            <a:fld id="{4C39A1A1-9906-7645-86EA-F43BACC44F23}" type="slidenum">
              <a:rPr lang="en-US" smtClean="0"/>
              <a:t>10</a:t>
            </a:fld>
            <a:endParaRPr lang="en-US" dirty="0"/>
          </a:p>
        </p:txBody>
      </p:sp>
    </p:spTree>
    <p:extLst>
      <p:ext uri="{BB962C8B-B14F-4D97-AF65-F5344CB8AC3E}">
        <p14:creationId xmlns:p14="http://schemas.microsoft.com/office/powerpoint/2010/main" val="672862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a:pPr/>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a:pPr/>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a:pPr/>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a:pPr/>
              <a:t>1/19/18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a:pPr/>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a:pPr/>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a:pPr/>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a:pPr/>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a:pPr/>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a:pPr/>
              <a:t>1/19/18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a:pPr/>
              <a:t>1/19/18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a:pPr/>
              <a:t>1/19/18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a:pPr/>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a:pPr/>
              <a:t>1/19/18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a:pPr/>
              <a:t>1/19/18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Adjudication Process</a:t>
            </a:r>
            <a:endParaRPr lang="en-US" dirty="0"/>
          </a:p>
        </p:txBody>
      </p:sp>
      <p:sp>
        <p:nvSpPr>
          <p:cNvPr id="3" name="Subtitle 2"/>
          <p:cNvSpPr>
            <a:spLocks noGrp="1"/>
          </p:cNvSpPr>
          <p:nvPr>
            <p:ph type="subTitle" idx="1"/>
          </p:nvPr>
        </p:nvSpPr>
        <p:spPr/>
        <p:txBody>
          <a:bodyPr>
            <a:noAutofit/>
          </a:bodyPr>
          <a:lstStyle/>
          <a:p>
            <a:r>
              <a:rPr lang="en-US" sz="2400" dirty="0" smtClean="0"/>
              <a:t>Current Guidelines: 2017/18</a:t>
            </a:r>
            <a:endParaRPr lang="en-US" sz="2400" dirty="0"/>
          </a:p>
        </p:txBody>
      </p:sp>
    </p:spTree>
    <p:extLst>
      <p:ext uri="{BB962C8B-B14F-4D97-AF65-F5344CB8AC3E}">
        <p14:creationId xmlns:p14="http://schemas.microsoft.com/office/powerpoint/2010/main" val="388643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Supports</a:t>
            </a:r>
            <a:endParaRPr lang="en-US" dirty="0"/>
          </a:p>
        </p:txBody>
      </p:sp>
      <p:sp>
        <p:nvSpPr>
          <p:cNvPr id="3" name="Content Placeholder 2"/>
          <p:cNvSpPr>
            <a:spLocks noGrp="1"/>
          </p:cNvSpPr>
          <p:nvPr>
            <p:ph sz="half" idx="1"/>
          </p:nvPr>
        </p:nvSpPr>
        <p:spPr/>
        <p:txBody>
          <a:bodyPr>
            <a:normAutofit/>
          </a:bodyPr>
          <a:lstStyle/>
          <a:p>
            <a:r>
              <a:rPr lang="en-US" dirty="0" smtClean="0"/>
              <a:t>No Formal Documentation Required:</a:t>
            </a:r>
          </a:p>
          <a:p>
            <a:pPr lvl="1"/>
            <a:r>
              <a:rPr lang="en-US" dirty="0" smtClean="0"/>
              <a:t>Spellchecker</a:t>
            </a:r>
          </a:p>
          <a:p>
            <a:pPr lvl="1"/>
            <a:r>
              <a:rPr lang="en-US" dirty="0" smtClean="0"/>
              <a:t>Calculator</a:t>
            </a:r>
          </a:p>
          <a:p>
            <a:pPr lvl="1"/>
            <a:r>
              <a:rPr lang="en-US" dirty="0" smtClean="0"/>
              <a:t>Supervised breaks</a:t>
            </a:r>
          </a:p>
          <a:p>
            <a:pPr lvl="1"/>
            <a:r>
              <a:rPr lang="en-US" dirty="0" smtClean="0"/>
              <a:t>Separate setting </a:t>
            </a:r>
            <a:endParaRPr lang="en-US" dirty="0"/>
          </a:p>
        </p:txBody>
      </p:sp>
      <p:sp>
        <p:nvSpPr>
          <p:cNvPr id="4" name="Content Placeholder 3"/>
          <p:cNvSpPr>
            <a:spLocks noGrp="1"/>
          </p:cNvSpPr>
          <p:nvPr>
            <p:ph sz="half" idx="2"/>
          </p:nvPr>
        </p:nvSpPr>
        <p:spPr>
          <a:xfrm>
            <a:off x="6187415" y="2453832"/>
            <a:ext cx="5194583" cy="3773347"/>
          </a:xfrm>
        </p:spPr>
        <p:txBody>
          <a:bodyPr>
            <a:normAutofit/>
          </a:bodyPr>
          <a:lstStyle/>
          <a:p>
            <a:r>
              <a:rPr lang="en-US" dirty="0" smtClean="0"/>
              <a:t>Formal Documentation Required:</a:t>
            </a:r>
          </a:p>
          <a:p>
            <a:pPr lvl="1"/>
            <a:r>
              <a:rPr lang="en-US" dirty="0" smtClean="0"/>
              <a:t>Word </a:t>
            </a:r>
            <a:r>
              <a:rPr lang="en-US" dirty="0"/>
              <a:t>Recognition (text to speech)</a:t>
            </a:r>
          </a:p>
          <a:p>
            <a:pPr lvl="1"/>
            <a:r>
              <a:rPr lang="en-US" dirty="0"/>
              <a:t>Voice Recognition (speech to text)</a:t>
            </a:r>
          </a:p>
          <a:p>
            <a:pPr lvl="1"/>
            <a:r>
              <a:rPr lang="en-US" dirty="0"/>
              <a:t>Large print</a:t>
            </a:r>
          </a:p>
          <a:p>
            <a:pPr lvl="1"/>
            <a:r>
              <a:rPr lang="en-US" dirty="0"/>
              <a:t>Braille</a:t>
            </a:r>
          </a:p>
          <a:p>
            <a:pPr lvl="1"/>
            <a:r>
              <a:rPr lang="en-US" dirty="0"/>
              <a:t>Scribe </a:t>
            </a:r>
          </a:p>
          <a:p>
            <a:pPr lvl="1"/>
            <a:r>
              <a:rPr lang="en-US" dirty="0"/>
              <a:t>Reader</a:t>
            </a:r>
          </a:p>
          <a:p>
            <a:pPr lvl="1"/>
            <a:r>
              <a:rPr lang="en-US" dirty="0"/>
              <a:t>Extra </a:t>
            </a:r>
            <a:r>
              <a:rPr lang="en-US" dirty="0" smtClean="0"/>
              <a:t>time (up to one school day)</a:t>
            </a:r>
            <a:endParaRPr lang="en-US" dirty="0"/>
          </a:p>
          <a:p>
            <a:pPr lvl="1"/>
            <a:r>
              <a:rPr lang="en-US" dirty="0"/>
              <a:t>Oral language interpreter</a:t>
            </a:r>
          </a:p>
          <a:p>
            <a:endParaRPr lang="en-US" dirty="0"/>
          </a:p>
        </p:txBody>
      </p:sp>
    </p:spTree>
    <p:extLst>
      <p:ext uri="{BB962C8B-B14F-4D97-AF65-F5344CB8AC3E}">
        <p14:creationId xmlns:p14="http://schemas.microsoft.com/office/powerpoint/2010/main" val="627569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Supports Not </a:t>
            </a:r>
            <a:r>
              <a:rPr lang="en-US" dirty="0"/>
              <a:t>A</a:t>
            </a:r>
            <a:r>
              <a:rPr lang="en-US" dirty="0" smtClean="0"/>
              <a:t>llowed</a:t>
            </a:r>
            <a:endParaRPr lang="en-US" dirty="0"/>
          </a:p>
        </p:txBody>
      </p:sp>
      <p:sp>
        <p:nvSpPr>
          <p:cNvPr id="3" name="Content Placeholder 2"/>
          <p:cNvSpPr>
            <a:spLocks noGrp="1"/>
          </p:cNvSpPr>
          <p:nvPr>
            <p:ph idx="1"/>
          </p:nvPr>
        </p:nvSpPr>
        <p:spPr/>
        <p:txBody>
          <a:bodyPr/>
          <a:lstStyle/>
          <a:p>
            <a:r>
              <a:rPr lang="en-US" sz="2000" dirty="0" smtClean="0"/>
              <a:t>Thesaurus </a:t>
            </a:r>
          </a:p>
          <a:p>
            <a:r>
              <a:rPr lang="en-US" sz="2000" dirty="0" smtClean="0"/>
              <a:t>Translator support </a:t>
            </a:r>
          </a:p>
          <a:p>
            <a:pPr lvl="1"/>
            <a:r>
              <a:rPr lang="en-US" sz="1800" dirty="0"/>
              <a:t>S</a:t>
            </a:r>
            <a:r>
              <a:rPr lang="en-US" sz="1800" dirty="0" smtClean="0"/>
              <a:t>tudents expected to have attained a sufficient level of English language proficiency before attempting exams</a:t>
            </a:r>
          </a:p>
          <a:p>
            <a:r>
              <a:rPr lang="en-US" sz="2000" dirty="0" smtClean="0"/>
              <a:t>Requests for special formats (i.e. paper-based, large print) are allowed BUT require specific form submission prior to exams (due dates in handbook)</a:t>
            </a:r>
            <a:endParaRPr lang="en-US" sz="2000" dirty="0"/>
          </a:p>
        </p:txBody>
      </p:sp>
    </p:spTree>
    <p:extLst>
      <p:ext uri="{BB962C8B-B14F-4D97-AF65-F5344CB8AC3E}">
        <p14:creationId xmlns:p14="http://schemas.microsoft.com/office/powerpoint/2010/main" val="201723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lstStyle/>
          <a:p>
            <a:r>
              <a:rPr lang="en-US" sz="2000" dirty="0"/>
              <a:t>For current Grade 11 and 12 students: changes will apply to any BCP exams they are required to write</a:t>
            </a:r>
          </a:p>
          <a:p>
            <a:endParaRPr lang="en-US" dirty="0" smtClean="0"/>
          </a:p>
          <a:p>
            <a:r>
              <a:rPr lang="en-US" sz="2000" dirty="0" smtClean="0"/>
              <a:t>These changes WILL apply to Literacy and Numeracy Assessments</a:t>
            </a:r>
          </a:p>
          <a:p>
            <a:pPr lvl="1"/>
            <a:r>
              <a:rPr lang="en-US" sz="1800" dirty="0" smtClean="0"/>
              <a:t>Do not need to be written in Grade 10, so it may be in student’s interest to write in later years in order to provide time to use and document effective supports</a:t>
            </a:r>
          </a:p>
          <a:p>
            <a:endParaRPr lang="en-US" dirty="0"/>
          </a:p>
        </p:txBody>
      </p:sp>
    </p:spTree>
    <p:extLst>
      <p:ext uri="{BB962C8B-B14F-4D97-AF65-F5344CB8AC3E}">
        <p14:creationId xmlns:p14="http://schemas.microsoft.com/office/powerpoint/2010/main" val="138676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Any questions?</a:t>
            </a:r>
            <a:endParaRPr lang="en-US" dirty="0"/>
          </a:p>
        </p:txBody>
      </p:sp>
    </p:spTree>
    <p:extLst>
      <p:ext uri="{BB962C8B-B14F-4D97-AF65-F5344CB8AC3E}">
        <p14:creationId xmlns:p14="http://schemas.microsoft.com/office/powerpoint/2010/main" val="133644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Is Adjudication?</a:t>
            </a:r>
            <a:endParaRPr lang="en-US" sz="4400" dirty="0"/>
          </a:p>
        </p:txBody>
      </p:sp>
      <p:sp>
        <p:nvSpPr>
          <p:cNvPr id="3" name="Content Placeholder 2"/>
          <p:cNvSpPr>
            <a:spLocks noGrp="1"/>
          </p:cNvSpPr>
          <p:nvPr>
            <p:ph idx="1"/>
          </p:nvPr>
        </p:nvSpPr>
        <p:spPr>
          <a:xfrm>
            <a:off x="818712" y="2222287"/>
            <a:ext cx="10554574" cy="4363708"/>
          </a:xfrm>
        </p:spPr>
        <p:txBody>
          <a:bodyPr>
            <a:normAutofit/>
          </a:bodyPr>
          <a:lstStyle/>
          <a:p>
            <a:r>
              <a:rPr lang="en-US" sz="2800" dirty="0" smtClean="0"/>
              <a:t>Decision-making process for providing </a:t>
            </a:r>
            <a:r>
              <a:rPr lang="en-US" sz="2800" u="sng" dirty="0" smtClean="0"/>
              <a:t>adapted</a:t>
            </a:r>
            <a:r>
              <a:rPr lang="en-US" sz="2800" dirty="0" smtClean="0"/>
              <a:t> conditions on BC Provincial Exams</a:t>
            </a:r>
          </a:p>
          <a:p>
            <a:endParaRPr lang="en-US" sz="2800" dirty="0" smtClean="0"/>
          </a:p>
          <a:p>
            <a:r>
              <a:rPr lang="en-US" sz="2800" dirty="0" smtClean="0"/>
              <a:t>For students who: </a:t>
            </a:r>
          </a:p>
          <a:p>
            <a:pPr marL="914400" lvl="1" indent="-514350">
              <a:buFont typeface="+mj-lt"/>
              <a:buAutoNum type="arabicPeriod"/>
            </a:pPr>
            <a:r>
              <a:rPr lang="en-US" sz="2800" dirty="0"/>
              <a:t>A</a:t>
            </a:r>
            <a:r>
              <a:rPr lang="en-US" sz="2800" dirty="0" smtClean="0"/>
              <a:t>re unable to demonstrate their knowledge using standard assessment procedures</a:t>
            </a:r>
          </a:p>
          <a:p>
            <a:pPr marL="914400" lvl="1" indent="-514350">
              <a:buFont typeface="+mj-lt"/>
              <a:buAutoNum type="arabicPeriod"/>
            </a:pPr>
            <a:r>
              <a:rPr lang="en-US" sz="2800" dirty="0"/>
              <a:t>H</a:t>
            </a:r>
            <a:r>
              <a:rPr lang="en-US" sz="2800" dirty="0" smtClean="0"/>
              <a:t>ave demonstrated a need for and have benefitted from specific supports within the educational setting</a:t>
            </a:r>
          </a:p>
        </p:txBody>
      </p:sp>
    </p:spTree>
    <p:extLst>
      <p:ext uri="{BB962C8B-B14F-4D97-AF65-F5344CB8AC3E}">
        <p14:creationId xmlns:p14="http://schemas.microsoft.com/office/powerpoint/2010/main" val="115579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Adjudication Process</a:t>
            </a:r>
            <a:endParaRPr lang="en-US" dirty="0"/>
          </a:p>
        </p:txBody>
      </p:sp>
      <p:sp>
        <p:nvSpPr>
          <p:cNvPr id="3" name="Content Placeholder 2"/>
          <p:cNvSpPr>
            <a:spLocks noGrp="1"/>
          </p:cNvSpPr>
          <p:nvPr>
            <p:ph idx="1"/>
          </p:nvPr>
        </p:nvSpPr>
        <p:spPr>
          <a:xfrm>
            <a:off x="818712" y="2222287"/>
            <a:ext cx="10554574" cy="4120640"/>
          </a:xfrm>
        </p:spPr>
        <p:txBody>
          <a:bodyPr>
            <a:normAutofit/>
          </a:bodyPr>
          <a:lstStyle/>
          <a:p>
            <a:r>
              <a:rPr lang="en-US" sz="2600" dirty="0"/>
              <a:t>Information found </a:t>
            </a:r>
            <a:r>
              <a:rPr lang="en-US" sz="2600" dirty="0" smtClean="0"/>
              <a:t>in Chapter 8 of </a:t>
            </a:r>
            <a:r>
              <a:rPr lang="en-US" sz="2600" dirty="0"/>
              <a:t>the Handbook of Procedures for the Graduation Program  (BC Ministry of Education website</a:t>
            </a:r>
            <a:r>
              <a:rPr lang="en-US" sz="2600" dirty="0" smtClean="0"/>
              <a:t>)</a:t>
            </a:r>
          </a:p>
          <a:p>
            <a:endParaRPr lang="en-US" sz="2600" dirty="0" smtClean="0"/>
          </a:p>
          <a:p>
            <a:r>
              <a:rPr lang="en-US" sz="2600" dirty="0" smtClean="0"/>
              <a:t>As part of this process, schools must:</a:t>
            </a:r>
          </a:p>
          <a:p>
            <a:pPr lvl="1"/>
            <a:r>
              <a:rPr lang="en-US" sz="2000" dirty="0" smtClean="0"/>
              <a:t>Determine if a student has a need for supports </a:t>
            </a:r>
          </a:p>
          <a:p>
            <a:pPr lvl="1"/>
            <a:r>
              <a:rPr lang="en-US" sz="2000" dirty="0" smtClean="0"/>
              <a:t>Ensure all decisions regarding supports are </a:t>
            </a:r>
            <a:r>
              <a:rPr lang="en-US" sz="2000" u="sng" dirty="0" smtClean="0"/>
              <a:t>documented in the student’s file</a:t>
            </a:r>
          </a:p>
          <a:p>
            <a:pPr lvl="1"/>
            <a:r>
              <a:rPr lang="en-US" sz="2000" dirty="0" smtClean="0"/>
              <a:t>Ensure that supports are being used on a regular basis</a:t>
            </a:r>
          </a:p>
        </p:txBody>
      </p:sp>
    </p:spTree>
    <p:extLst>
      <p:ext uri="{BB962C8B-B14F-4D97-AF65-F5344CB8AC3E}">
        <p14:creationId xmlns:p14="http://schemas.microsoft.com/office/powerpoint/2010/main" val="159785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Universal Model of Supports</a:t>
            </a:r>
            <a:endParaRPr lang="en-US" sz="4400" dirty="0"/>
          </a:p>
        </p:txBody>
      </p:sp>
      <p:sp>
        <p:nvSpPr>
          <p:cNvPr id="3" name="Content Placeholder 2"/>
          <p:cNvSpPr>
            <a:spLocks noGrp="1"/>
          </p:cNvSpPr>
          <p:nvPr>
            <p:ph idx="1"/>
          </p:nvPr>
        </p:nvSpPr>
        <p:spPr>
          <a:xfrm>
            <a:off x="818712" y="2222287"/>
            <a:ext cx="10554574" cy="4259536"/>
          </a:xfrm>
        </p:spPr>
        <p:txBody>
          <a:bodyPr>
            <a:normAutofit lnSpcReduction="10000"/>
          </a:bodyPr>
          <a:lstStyle/>
          <a:p>
            <a:endParaRPr lang="en-US" sz="2800" dirty="0" smtClean="0"/>
          </a:p>
          <a:p>
            <a:r>
              <a:rPr lang="en-US" sz="2800" dirty="0" smtClean="0"/>
              <a:t>No </a:t>
            </a:r>
            <a:r>
              <a:rPr lang="en-US" sz="2800" dirty="0"/>
              <a:t>requirement for determination of special need (as in previous years</a:t>
            </a:r>
            <a:r>
              <a:rPr lang="en-US" sz="2800" dirty="0" smtClean="0"/>
              <a:t>) in order to access supports on BCPEs</a:t>
            </a:r>
            <a:endParaRPr lang="en-US" sz="2800" dirty="0"/>
          </a:p>
          <a:p>
            <a:endParaRPr lang="en-US" sz="2600" dirty="0"/>
          </a:p>
          <a:p>
            <a:r>
              <a:rPr lang="en-US" sz="2600" dirty="0" smtClean="0"/>
              <a:t>Allows access to supports for all students with identified need and may be used on exams </a:t>
            </a:r>
            <a:r>
              <a:rPr lang="en-US" sz="2600" u="sng" dirty="0" smtClean="0"/>
              <a:t>IF</a:t>
            </a:r>
            <a:r>
              <a:rPr lang="en-US" sz="2600" dirty="0" smtClean="0"/>
              <a:t> the supports:</a:t>
            </a:r>
          </a:p>
          <a:p>
            <a:pPr lvl="1"/>
            <a:r>
              <a:rPr lang="en-US" sz="2000" dirty="0" smtClean="0"/>
              <a:t>Are routinely and effectively used in the classroom </a:t>
            </a:r>
          </a:p>
          <a:p>
            <a:pPr lvl="1"/>
            <a:r>
              <a:rPr lang="en-US" sz="2000" dirty="0" smtClean="0"/>
              <a:t>Are recommended by school based team in consultation with Psychologist</a:t>
            </a:r>
          </a:p>
          <a:p>
            <a:pPr lvl="1"/>
            <a:r>
              <a:rPr lang="en-US" sz="2000" dirty="0" smtClean="0"/>
              <a:t>Are based on evidence outlined in IEP or </a:t>
            </a:r>
            <a:r>
              <a:rPr lang="en-US" sz="2000" dirty="0" err="1" smtClean="0"/>
              <a:t>StLP</a:t>
            </a:r>
            <a:endParaRPr lang="en-US" sz="2000" dirty="0" smtClean="0"/>
          </a:p>
          <a:p>
            <a:pPr lvl="1"/>
            <a:endParaRPr lang="en-US" sz="2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8330" y="154109"/>
            <a:ext cx="2322814" cy="2317086"/>
          </a:xfrm>
          <a:prstGeom prst="rect">
            <a:avLst/>
          </a:prstGeom>
        </p:spPr>
      </p:pic>
    </p:spTree>
    <p:extLst>
      <p:ext uri="{BB962C8B-B14F-4D97-AF65-F5344CB8AC3E}">
        <p14:creationId xmlns:p14="http://schemas.microsoft.com/office/powerpoint/2010/main" val="142970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Model of Supports</a:t>
            </a:r>
            <a:endParaRPr lang="en-US" dirty="0"/>
          </a:p>
        </p:txBody>
      </p:sp>
      <p:sp>
        <p:nvSpPr>
          <p:cNvPr id="3" name="Content Placeholder 2"/>
          <p:cNvSpPr>
            <a:spLocks noGrp="1"/>
          </p:cNvSpPr>
          <p:nvPr>
            <p:ph idx="1"/>
          </p:nvPr>
        </p:nvSpPr>
        <p:spPr>
          <a:xfrm>
            <a:off x="810000" y="2291735"/>
            <a:ext cx="10554574" cy="4201662"/>
          </a:xfrm>
        </p:spPr>
        <p:txBody>
          <a:bodyPr/>
          <a:lstStyle/>
          <a:p>
            <a:r>
              <a:rPr lang="en-US" sz="2800" dirty="0" smtClean="0"/>
              <a:t>If the supports were put into place in the secondary years, the following documentation is required:</a:t>
            </a:r>
          </a:p>
          <a:p>
            <a:pPr lvl="1"/>
            <a:r>
              <a:rPr lang="en-US" sz="2400" dirty="0" smtClean="0"/>
              <a:t>Report cards, school team minutes, or other school records that indicate the student’s need for assistance in reaching academic goals</a:t>
            </a:r>
          </a:p>
          <a:p>
            <a:pPr lvl="1"/>
            <a:r>
              <a:rPr lang="en-US" sz="2400" dirty="0" smtClean="0"/>
              <a:t>Standardized academic achievement results or a psycho-educational assessment report and/or relevant reports from outside agencies</a:t>
            </a:r>
          </a:p>
          <a:p>
            <a:pPr lvl="1"/>
            <a:endParaRPr lang="en-US" dirty="0"/>
          </a:p>
        </p:txBody>
      </p:sp>
    </p:spTree>
    <p:extLst>
      <p:ext uri="{BB962C8B-B14F-4D97-AF65-F5344CB8AC3E}">
        <p14:creationId xmlns:p14="http://schemas.microsoft.com/office/powerpoint/2010/main" val="776530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Use/Effectiveness of Support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4998119"/>
              </p:ext>
            </p:extLst>
          </p:nvPr>
        </p:nvGraphicFramePr>
        <p:xfrm>
          <a:off x="819150" y="2465408"/>
          <a:ext cx="10553700" cy="3854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0040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Use/Effectiveness of Support</a:t>
            </a:r>
            <a:endParaRPr lang="en-US" dirty="0"/>
          </a:p>
        </p:txBody>
      </p:sp>
      <p:sp>
        <p:nvSpPr>
          <p:cNvPr id="3" name="Content Placeholder 2"/>
          <p:cNvSpPr>
            <a:spLocks noGrp="1"/>
          </p:cNvSpPr>
          <p:nvPr>
            <p:ph idx="1"/>
          </p:nvPr>
        </p:nvSpPr>
        <p:spPr>
          <a:xfrm>
            <a:off x="818712" y="2303362"/>
            <a:ext cx="10554574" cy="3889094"/>
          </a:xfrm>
        </p:spPr>
        <p:txBody>
          <a:bodyPr>
            <a:normAutofit/>
          </a:bodyPr>
          <a:lstStyle/>
          <a:p>
            <a:r>
              <a:rPr lang="en-US" sz="2400" dirty="0" smtClean="0"/>
              <a:t>Needs to be clear evidence that supports are consistent with the classroom practices regularly used to assess the student’s learning AND the student is working toward mandated learning standards (no modifications)</a:t>
            </a:r>
          </a:p>
          <a:p>
            <a:endParaRPr lang="en-US" sz="2400" dirty="0" smtClean="0"/>
          </a:p>
          <a:p>
            <a:r>
              <a:rPr lang="en-US" sz="2400" dirty="0" smtClean="0"/>
              <a:t>IEP/StLP: statements like support ‘may be offered’ or ‘is available’ are not sufficient - specific information required</a:t>
            </a:r>
          </a:p>
          <a:p>
            <a:endParaRPr lang="en-US" sz="2400" dirty="0" smtClean="0"/>
          </a:p>
          <a:p>
            <a:endParaRPr lang="en-US" dirty="0" smtClean="0"/>
          </a:p>
        </p:txBody>
      </p:sp>
    </p:spTree>
    <p:extLst>
      <p:ext uri="{BB962C8B-B14F-4D97-AF65-F5344CB8AC3E}">
        <p14:creationId xmlns:p14="http://schemas.microsoft.com/office/powerpoint/2010/main" val="13689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 with Psychologist</a:t>
            </a:r>
            <a:endParaRPr lang="en-US" dirty="0"/>
          </a:p>
        </p:txBody>
      </p:sp>
      <p:sp>
        <p:nvSpPr>
          <p:cNvPr id="3" name="Content Placeholder 2"/>
          <p:cNvSpPr>
            <a:spLocks noGrp="1"/>
          </p:cNvSpPr>
          <p:nvPr>
            <p:ph idx="1"/>
          </p:nvPr>
        </p:nvSpPr>
        <p:spPr/>
        <p:txBody>
          <a:bodyPr>
            <a:normAutofit/>
          </a:bodyPr>
          <a:lstStyle/>
          <a:p>
            <a:r>
              <a:rPr lang="en-US" sz="2000" dirty="0" smtClean="0"/>
              <a:t>Consultation (formal talking) with the school psychologist is necessary if adjudication is being considered</a:t>
            </a:r>
          </a:p>
          <a:p>
            <a:r>
              <a:rPr lang="en-US" sz="2000" dirty="0" smtClean="0"/>
              <a:t>Includes: review of past assessments, files, programming, use of adaptations</a:t>
            </a:r>
          </a:p>
          <a:p>
            <a:r>
              <a:rPr lang="en-US" sz="2000" dirty="0" smtClean="0"/>
              <a:t>Will determine if assessment is necessary, timely, and appropriate</a:t>
            </a:r>
          </a:p>
          <a:p>
            <a:r>
              <a:rPr lang="en-US" sz="2000" dirty="0" smtClean="0"/>
              <a:t>Consultation is always required prior to a formal referral to Student Support Services</a:t>
            </a:r>
            <a:endParaRPr lang="en-US" sz="2000" dirty="0"/>
          </a:p>
        </p:txBody>
      </p:sp>
    </p:spTree>
    <p:extLst>
      <p:ext uri="{BB962C8B-B14F-4D97-AF65-F5344CB8AC3E}">
        <p14:creationId xmlns:p14="http://schemas.microsoft.com/office/powerpoint/2010/main" val="978174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Adjudication Decisions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No longer required to submit adjudication decisions to the BC Ministry</a:t>
            </a:r>
          </a:p>
          <a:p>
            <a:r>
              <a:rPr lang="en-US" sz="2400" u="sng" dirty="0" smtClean="0"/>
              <a:t>Now:</a:t>
            </a:r>
            <a:r>
              <a:rPr lang="en-US" sz="2400" dirty="0" smtClean="0"/>
              <a:t> submit information to the A/Director of Student Support Services, Department of Education (Karen Campbell). Information (list of students and supports received) will be kept on file for at least 5 years</a:t>
            </a:r>
          </a:p>
          <a:p>
            <a:r>
              <a:rPr lang="en-US" sz="2400" dirty="0" smtClean="0"/>
              <a:t>’Students Receiving Adaptations’ Form needs to be completed (in Appendix A of the Handbook of Procedures for the Graduation Program)</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5859" y="135847"/>
            <a:ext cx="1684116" cy="1684116"/>
          </a:xfrm>
          <a:prstGeom prst="rect">
            <a:avLst/>
          </a:prstGeom>
        </p:spPr>
      </p:pic>
    </p:spTree>
    <p:extLst>
      <p:ext uri="{BB962C8B-B14F-4D97-AF65-F5344CB8AC3E}">
        <p14:creationId xmlns:p14="http://schemas.microsoft.com/office/powerpoint/2010/main" val="1956497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8054</TotalTime>
  <Words>660</Words>
  <Application>Microsoft Macintosh PowerPoint</Application>
  <PresentationFormat>Widescreen</PresentationFormat>
  <Paragraphs>77</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Wingdings 2</vt:lpstr>
      <vt:lpstr>Quotable</vt:lpstr>
      <vt:lpstr>The Adjudication Process</vt:lpstr>
      <vt:lpstr>What Is Adjudication?</vt:lpstr>
      <vt:lpstr>Adjudication Process</vt:lpstr>
      <vt:lpstr>Universal Model of Supports</vt:lpstr>
      <vt:lpstr>Universal Model of Supports</vt:lpstr>
      <vt:lpstr>Documenting Use/Effectiveness of Support</vt:lpstr>
      <vt:lpstr>Documenting Use/Effectiveness of Support</vt:lpstr>
      <vt:lpstr>Consultation with Psychologist</vt:lpstr>
      <vt:lpstr>Filing Adjudication Decisions</vt:lpstr>
      <vt:lpstr>Allowable Supports</vt:lpstr>
      <vt:lpstr>Supports Not Allowed</vt:lpstr>
      <vt:lpstr>Future Directions</vt:lpstr>
      <vt:lpstr>Thank you! Any questions?</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Adjudication Process</dc:title>
  <dc:creator>Microsoft Office User</dc:creator>
  <cp:lastModifiedBy>Karen Campbell</cp:lastModifiedBy>
  <cp:revision>42</cp:revision>
  <dcterms:created xsi:type="dcterms:W3CDTF">2018-01-10T18:41:49Z</dcterms:created>
  <dcterms:modified xsi:type="dcterms:W3CDTF">2018-01-19T20:09:01Z</dcterms:modified>
</cp:coreProperties>
</file>